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75" r:id="rId2"/>
    <p:sldId id="279" r:id="rId3"/>
    <p:sldId id="278" r:id="rId4"/>
    <p:sldId id="276" r:id="rId5"/>
    <p:sldId id="256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2" r:id="rId17"/>
    <p:sldId id="269" r:id="rId18"/>
    <p:sldId id="270" r:id="rId19"/>
    <p:sldId id="273" r:id="rId20"/>
    <p:sldId id="280" r:id="rId21"/>
    <p:sldId id="271" r:id="rId22"/>
    <p:sldId id="277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09" autoAdjust="0"/>
  </p:normalViewPr>
  <p:slideViewPr>
    <p:cSldViewPr>
      <p:cViewPr>
        <p:scale>
          <a:sx n="69" d="100"/>
          <a:sy n="69" d="100"/>
        </p:scale>
        <p:origin x="-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F10FE-FEAA-420E-9EBC-9B75814782A5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CE48A-5CE0-4EBF-B339-EBB0F782B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93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CE48A-5CE0-4EBF-B339-EBB0F782B84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913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406679C-E163-4220-A682-3D83802A7DED}" type="datetimeFigureOut">
              <a:rPr lang="it-IT" smtClean="0"/>
              <a:pPr/>
              <a:t>10/03/2014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96727F1-EF7E-4B57-B330-6FF6125BE73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nit&#224;solidale@gmail.com" TargetMode="External"/><Relationship Id="rId2" Type="http://schemas.openxmlformats.org/officeDocument/2006/relationships/hyperlink" Target="http://www.asius.onweb.i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ius.onweb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5400" i="1" dirty="0" smtClean="0"/>
              <a:t>ASIUS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5200" dirty="0" smtClean="0">
                <a:solidFill>
                  <a:srgbClr val="C00000"/>
                </a:solidFill>
              </a:rPr>
              <a:t>A</a:t>
            </a:r>
            <a:r>
              <a:rPr lang="it-IT" sz="4000" b="0" dirty="0" smtClean="0"/>
              <a:t>ssociazione di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5200" dirty="0" smtClean="0">
                <a:solidFill>
                  <a:srgbClr val="C00000"/>
                </a:solidFill>
              </a:rPr>
              <a:t>S</a:t>
            </a:r>
            <a:r>
              <a:rPr lang="it-IT" sz="4000" b="0" dirty="0" smtClean="0"/>
              <a:t>anità solidale e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5200" dirty="0" smtClean="0">
                <a:solidFill>
                  <a:srgbClr val="C00000"/>
                </a:solidFill>
              </a:rPr>
              <a:t>I</a:t>
            </a:r>
            <a:r>
              <a:rPr lang="it-IT" sz="4000" b="0" dirty="0" smtClean="0"/>
              <a:t>niziative di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5200" dirty="0" smtClean="0">
                <a:solidFill>
                  <a:srgbClr val="C00000"/>
                </a:solidFill>
              </a:rPr>
              <a:t>U</a:t>
            </a:r>
            <a:r>
              <a:rPr lang="it-IT" sz="4000" b="0" dirty="0" smtClean="0"/>
              <a:t>tilità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5200" dirty="0" smtClean="0">
                <a:solidFill>
                  <a:srgbClr val="C00000"/>
                </a:solidFill>
              </a:rPr>
              <a:t>S</a:t>
            </a:r>
            <a:r>
              <a:rPr lang="it-IT" sz="4000" b="0" dirty="0" smtClean="0"/>
              <a:t>ociale</a:t>
            </a:r>
          </a:p>
          <a:p>
            <a:pPr marL="0" indent="0">
              <a:buNone/>
            </a:pPr>
            <a:endParaRPr lang="it-IT" sz="1000" b="0" dirty="0"/>
          </a:p>
          <a:p>
            <a:pPr marL="0" indent="0" algn="ctr">
              <a:buNone/>
            </a:pPr>
            <a:endParaRPr lang="it-IT" sz="4000" b="0" dirty="0" smtClean="0"/>
          </a:p>
          <a:p>
            <a:pPr marL="0" indent="0" algn="ctr">
              <a:buNone/>
            </a:pPr>
            <a:endParaRPr lang="it-IT" sz="4000" b="0" dirty="0"/>
          </a:p>
          <a:p>
            <a:pPr marL="0" indent="0" algn="ctr">
              <a:buNone/>
            </a:pPr>
            <a:endParaRPr lang="it-IT" sz="4000" b="0" dirty="0" smtClean="0"/>
          </a:p>
        </p:txBody>
      </p:sp>
    </p:spTree>
    <p:extLst>
      <p:ext uri="{BB962C8B-B14F-4D97-AF65-F5344CB8AC3E}">
        <p14:creationId xmlns:p14="http://schemas.microsoft.com/office/powerpoint/2010/main" val="36587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INFERMIERISTICA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sz="2800" dirty="0"/>
              <a:t>Il Corso di Laurea  si propone di formare </a:t>
            </a:r>
            <a:r>
              <a:rPr lang="it-IT" sz="2800" dirty="0" smtClean="0"/>
              <a:t>operatori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sanitari con le conoscenze necessarie a svolgere </a:t>
            </a:r>
            <a:r>
              <a:rPr lang="it-IT" sz="2800" dirty="0" smtClean="0"/>
              <a:t>la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professione di infermiere responsabile </a:t>
            </a:r>
            <a:r>
              <a:rPr lang="it-IT" sz="2800" dirty="0" smtClean="0"/>
              <a:t>dell’assistenza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generale, preventiva, curativa, palliativa e riabilitativa </a:t>
            </a:r>
            <a:endParaRPr lang="it-IT" sz="2800" dirty="0" smtClean="0"/>
          </a:p>
          <a:p>
            <a:pPr algn="just">
              <a:buNone/>
            </a:pPr>
            <a:r>
              <a:rPr lang="it-IT" sz="2800" dirty="0" smtClean="0"/>
              <a:t>di </a:t>
            </a:r>
            <a:r>
              <a:rPr lang="it-IT" sz="2800" dirty="0"/>
              <a:t>pazienti in età evolutiva, adulta e </a:t>
            </a:r>
            <a:r>
              <a:rPr lang="it-IT" sz="2800" dirty="0" smtClean="0"/>
              <a:t>geriatrica</a:t>
            </a:r>
          </a:p>
          <a:p>
            <a:pPr algn="ctr">
              <a:buNone/>
            </a:pPr>
            <a:r>
              <a:rPr lang="it-IT" sz="2800" b="1" dirty="0"/>
              <a:t>Sbocchi professionali: </a:t>
            </a:r>
          </a:p>
          <a:p>
            <a:pPr>
              <a:buNone/>
            </a:pPr>
            <a:r>
              <a:rPr lang="it-IT" sz="2800" dirty="0"/>
              <a:t>Il </a:t>
            </a:r>
            <a:r>
              <a:rPr lang="it-IT" sz="2800" b="1" dirty="0">
                <a:solidFill>
                  <a:srgbClr val="C00000"/>
                </a:solidFill>
              </a:rPr>
              <a:t>laureato Infermiere </a:t>
            </a:r>
            <a:r>
              <a:rPr lang="it-IT" sz="2800" dirty="0"/>
              <a:t>può svolgere il proprio ruolo </a:t>
            </a: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professionale </a:t>
            </a:r>
            <a:r>
              <a:rPr lang="it-IT" sz="2800" dirty="0"/>
              <a:t>all’interno delle strutture pubbliche (A.S.L., </a:t>
            </a: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Ospedali</a:t>
            </a:r>
            <a:r>
              <a:rPr lang="it-IT" sz="2800" dirty="0"/>
              <a:t>) e private (Cliniche, Case di Cura, Case di riposo), </a:t>
            </a: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nel </a:t>
            </a:r>
            <a:r>
              <a:rPr lang="it-IT" sz="2800" dirty="0"/>
              <a:t>territorio e nell’assistenza </a:t>
            </a:r>
            <a:r>
              <a:rPr lang="it-IT" sz="2800" dirty="0" smtClean="0"/>
              <a:t>domiciliare, come </a:t>
            </a:r>
          </a:p>
          <a:p>
            <a:pPr>
              <a:buNone/>
            </a:pPr>
            <a:r>
              <a:rPr lang="it-IT" sz="2800" dirty="0" smtClean="0"/>
              <a:t>dipendente o libero professionista.</a:t>
            </a:r>
          </a:p>
          <a:p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FISIOTERAPIA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sz="2800" dirty="0"/>
              <a:t>Il Corso di Laurea si propone di formare </a:t>
            </a:r>
            <a:r>
              <a:rPr lang="it-IT" sz="2800" dirty="0" smtClean="0"/>
              <a:t>professionisti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sanitari in grado, nell’ambito degli atti di </a:t>
            </a:r>
            <a:r>
              <a:rPr lang="it-IT" sz="2800" dirty="0" smtClean="0"/>
              <a:t>propria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competenza, di svolgere in via autonoma o in </a:t>
            </a:r>
            <a:endParaRPr lang="it-IT" sz="2800" dirty="0" smtClean="0"/>
          </a:p>
          <a:p>
            <a:pPr algn="just">
              <a:buNone/>
            </a:pPr>
            <a:r>
              <a:rPr lang="it-IT" sz="2800" dirty="0" smtClean="0"/>
              <a:t>collaborazione </a:t>
            </a:r>
            <a:r>
              <a:rPr lang="it-IT" sz="2800" dirty="0"/>
              <a:t>con altre figure sanitarie interventi </a:t>
            </a:r>
            <a:r>
              <a:rPr lang="it-IT" sz="2800" dirty="0" smtClean="0"/>
              <a:t>di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prevenzione, cura e riabilitazione nelle aree della </a:t>
            </a:r>
            <a:r>
              <a:rPr lang="it-IT" sz="2800" dirty="0" smtClean="0"/>
              <a:t>motricità</a:t>
            </a:r>
          </a:p>
          <a:p>
            <a:pPr algn="just">
              <a:buNone/>
            </a:pPr>
            <a:r>
              <a:rPr lang="it-IT" sz="2800" dirty="0" smtClean="0"/>
              <a:t> conseguenti </a:t>
            </a:r>
            <a:r>
              <a:rPr lang="it-IT" sz="2800" dirty="0"/>
              <a:t>ad eventi patologici, relativi a pazienti in </a:t>
            </a:r>
            <a:r>
              <a:rPr lang="it-IT" sz="2800" dirty="0" smtClean="0"/>
              <a:t>età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evolutiva, adulta e </a:t>
            </a:r>
            <a:r>
              <a:rPr lang="it-IT" sz="2800" dirty="0" smtClean="0"/>
              <a:t>geriatrica.</a:t>
            </a:r>
          </a:p>
          <a:p>
            <a:pPr algn="ctr">
              <a:buNone/>
            </a:pPr>
            <a:r>
              <a:rPr lang="it-IT" sz="2800" b="1" dirty="0"/>
              <a:t>Sbocchi professionali: </a:t>
            </a:r>
          </a:p>
          <a:p>
            <a:pPr algn="just">
              <a:buNone/>
            </a:pPr>
            <a:r>
              <a:rPr lang="it-IT" sz="2800" dirty="0"/>
              <a:t>Il </a:t>
            </a:r>
            <a:r>
              <a:rPr lang="it-IT" sz="2800" b="1" dirty="0">
                <a:solidFill>
                  <a:srgbClr val="C00000"/>
                </a:solidFill>
              </a:rPr>
              <a:t>laureato Fisioterapista </a:t>
            </a:r>
            <a:r>
              <a:rPr lang="it-IT" sz="2800" dirty="0"/>
              <a:t>può svolgere la sua attività </a:t>
            </a:r>
            <a:endParaRPr lang="it-IT" sz="2800" dirty="0" smtClean="0"/>
          </a:p>
          <a:p>
            <a:pPr algn="just">
              <a:buNone/>
            </a:pPr>
            <a:r>
              <a:rPr lang="it-IT" sz="2800" dirty="0" smtClean="0"/>
              <a:t>professionale </a:t>
            </a:r>
            <a:r>
              <a:rPr lang="it-IT" sz="2800" dirty="0"/>
              <a:t>in strutture sanitarie, pubbliche </a:t>
            </a:r>
            <a:endParaRPr lang="it-IT" sz="2800" dirty="0" smtClean="0"/>
          </a:p>
          <a:p>
            <a:pPr algn="just">
              <a:buNone/>
            </a:pPr>
            <a:r>
              <a:rPr lang="it-IT" sz="2800" dirty="0" smtClean="0"/>
              <a:t>(Ospedali,A.S.L</a:t>
            </a:r>
            <a:r>
              <a:rPr lang="it-IT" sz="2800" dirty="0"/>
              <a:t>.) o private (Cliniche, Case di cura), </a:t>
            </a:r>
            <a:r>
              <a:rPr lang="it-IT" sz="2800" dirty="0" smtClean="0"/>
              <a:t>come </a:t>
            </a:r>
          </a:p>
          <a:p>
            <a:pPr algn="just">
              <a:buNone/>
            </a:pPr>
            <a:r>
              <a:rPr lang="it-IT" sz="2800" dirty="0" smtClean="0"/>
              <a:t>dipendente </a:t>
            </a:r>
            <a:r>
              <a:rPr lang="it-IT" sz="2800" dirty="0"/>
              <a:t>o libero professionista</a:t>
            </a:r>
          </a:p>
          <a:p>
            <a:pPr algn="just">
              <a:buNone/>
            </a:pP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>
                <a:solidFill>
                  <a:srgbClr val="C00000"/>
                </a:solidFill>
              </a:rPr>
              <a:t>Tecniche di radiologia medica, per immagini e radioterapia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sz="2800" dirty="0" smtClean="0"/>
              <a:t>Il </a:t>
            </a:r>
            <a:r>
              <a:rPr lang="it-IT" sz="2800" dirty="0"/>
              <a:t>Corso di Laurea ha lo scopo di formare operatori </a:t>
            </a:r>
            <a:r>
              <a:rPr lang="it-IT" sz="2800" dirty="0" smtClean="0"/>
              <a:t>sanitari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responsabili degli atti di loro competenza, autorizzati </a:t>
            </a:r>
            <a:r>
              <a:rPr lang="it-IT" sz="2800" dirty="0" smtClean="0"/>
              <a:t>ad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espletare indagini e prestazioni radiologiche, nel </a:t>
            </a:r>
            <a:r>
              <a:rPr lang="it-IT" sz="2800" dirty="0" smtClean="0"/>
              <a:t>rispetto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delle norme di radioprotezione previste </a:t>
            </a:r>
            <a:r>
              <a:rPr lang="it-IT" sz="2800" dirty="0" smtClean="0"/>
              <a:t>dall’Unione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Europea, su pazienti in età evolutiva, adulta e geriatrica</a:t>
            </a:r>
            <a:r>
              <a:rPr lang="it-IT" sz="2800" dirty="0" smtClean="0"/>
              <a:t>.</a:t>
            </a:r>
          </a:p>
          <a:p>
            <a:pPr algn="ctr">
              <a:buNone/>
            </a:pPr>
            <a:r>
              <a:rPr lang="it-IT" sz="2800" b="1" dirty="0" smtClean="0"/>
              <a:t>Sbocchi </a:t>
            </a:r>
            <a:r>
              <a:rPr lang="it-IT" sz="2800" b="1" dirty="0"/>
              <a:t>professionali: </a:t>
            </a:r>
          </a:p>
          <a:p>
            <a:pPr algn="just">
              <a:buNone/>
            </a:pPr>
            <a:r>
              <a:rPr lang="it-IT" sz="2800" dirty="0"/>
              <a:t>Il </a:t>
            </a:r>
            <a:r>
              <a:rPr lang="it-IT" sz="2800" b="1" dirty="0">
                <a:solidFill>
                  <a:srgbClr val="C00000"/>
                </a:solidFill>
              </a:rPr>
              <a:t>laureato Tecnico di Radiologia Medica, per immagini </a:t>
            </a:r>
            <a:r>
              <a:rPr lang="it-IT" sz="2800" b="1" dirty="0" smtClean="0">
                <a:solidFill>
                  <a:srgbClr val="C00000"/>
                </a:solidFill>
              </a:rPr>
              <a:t>e</a:t>
            </a:r>
          </a:p>
          <a:p>
            <a:pPr algn="just">
              <a:buNone/>
            </a:pPr>
            <a:r>
              <a:rPr lang="it-IT" sz="2800" b="1" dirty="0" smtClean="0">
                <a:solidFill>
                  <a:srgbClr val="C00000"/>
                </a:solidFill>
              </a:rPr>
              <a:t> </a:t>
            </a:r>
            <a:r>
              <a:rPr lang="it-IT" sz="2800" b="1" dirty="0">
                <a:solidFill>
                  <a:srgbClr val="C00000"/>
                </a:solidFill>
              </a:rPr>
              <a:t>radioterapia </a:t>
            </a:r>
            <a:r>
              <a:rPr lang="it-IT" sz="2800" dirty="0"/>
              <a:t>può svolgere la propria attività all’interno di </a:t>
            </a:r>
            <a:endParaRPr lang="it-IT" sz="2800" dirty="0" smtClean="0"/>
          </a:p>
          <a:p>
            <a:pPr algn="just">
              <a:buNone/>
            </a:pPr>
            <a:r>
              <a:rPr lang="it-IT" sz="2800" dirty="0" smtClean="0"/>
              <a:t>strutture </a:t>
            </a:r>
            <a:r>
              <a:rPr lang="it-IT" sz="2800" dirty="0"/>
              <a:t>pubbliche (A.S.L., Ospedali) o private (Case </a:t>
            </a:r>
            <a:r>
              <a:rPr lang="it-IT" sz="2800" dirty="0" smtClean="0"/>
              <a:t>di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Cura, Cliniche), come dipendente o libero-professionista.</a:t>
            </a:r>
          </a:p>
          <a:p>
            <a:pPr algn="just">
              <a:buNone/>
            </a:pP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OSTETRICIA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sz="2800" dirty="0"/>
              <a:t>Il Corso di Laurea ha lo scopo di formare operatori </a:t>
            </a:r>
            <a:r>
              <a:rPr lang="it-IT" sz="2800" dirty="0" smtClean="0"/>
              <a:t>sanitari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con il compito di assistere e consigliare la donna </a:t>
            </a:r>
            <a:r>
              <a:rPr lang="it-IT" sz="2800" dirty="0" smtClean="0"/>
              <a:t>nel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periodo della gravidanza, durante il parto e nel puerperio</a:t>
            </a:r>
            <a:r>
              <a:rPr lang="it-IT" sz="2800" dirty="0" smtClean="0"/>
              <a:t>,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di condurre e portare a termine parti eutocici con </a:t>
            </a:r>
            <a:r>
              <a:rPr lang="it-IT" sz="2800" dirty="0" smtClean="0"/>
              <a:t>propria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responsabilità e di prestare assistenza al neonato. </a:t>
            </a:r>
            <a:endParaRPr lang="it-IT" sz="2800" dirty="0" smtClean="0"/>
          </a:p>
          <a:p>
            <a:pPr algn="ctr">
              <a:buNone/>
            </a:pPr>
            <a:r>
              <a:rPr lang="it-IT" sz="2800" b="1" dirty="0" smtClean="0"/>
              <a:t>Sbocchi </a:t>
            </a:r>
            <a:r>
              <a:rPr lang="it-IT" sz="2800" b="1" dirty="0"/>
              <a:t>professionali: </a:t>
            </a:r>
          </a:p>
          <a:p>
            <a:pPr algn="just">
              <a:buNone/>
            </a:pPr>
            <a:r>
              <a:rPr lang="it-IT" sz="2800" dirty="0"/>
              <a:t>Il </a:t>
            </a:r>
            <a:r>
              <a:rPr lang="it-IT" sz="2800" b="1" dirty="0">
                <a:solidFill>
                  <a:srgbClr val="C00000"/>
                </a:solidFill>
              </a:rPr>
              <a:t>laureato Ostetrica/o </a:t>
            </a:r>
            <a:r>
              <a:rPr lang="it-IT" sz="2800" dirty="0"/>
              <a:t>può svolgere la propria </a:t>
            </a:r>
            <a:r>
              <a:rPr lang="it-IT" sz="2800" dirty="0" smtClean="0"/>
              <a:t>funzione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professionale all’interno di strutture sanitarie </a:t>
            </a:r>
            <a:r>
              <a:rPr lang="it-IT" sz="2800" dirty="0" smtClean="0"/>
              <a:t>pubbliche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(A.S.L., Ospedali) o private (Cliniche, Case di Cura), </a:t>
            </a:r>
            <a:r>
              <a:rPr lang="it-IT" sz="2800" dirty="0" smtClean="0"/>
              <a:t>come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/>
              <a:t>dipendente o libero-professionista</a:t>
            </a:r>
            <a:r>
              <a:rPr lang="it-IT" sz="2800" dirty="0" smtClean="0"/>
              <a:t>.</a:t>
            </a:r>
            <a:endParaRPr lang="it-IT" sz="2800" dirty="0"/>
          </a:p>
          <a:p>
            <a:pPr algn="just">
              <a:buNone/>
            </a:pP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ORDINAMENTO DEGLI STUDI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I Corsi di Laurea delle professioni sanitarie hanno durata</a:t>
            </a:r>
          </a:p>
          <a:p>
            <a:pPr>
              <a:buNone/>
            </a:pPr>
            <a:r>
              <a:rPr lang="it-IT" dirty="0" smtClean="0"/>
              <a:t> triennale, </a:t>
            </a:r>
            <a:r>
              <a:rPr lang="it-IT" b="1" dirty="0" smtClean="0">
                <a:solidFill>
                  <a:srgbClr val="FF0000"/>
                </a:solidFill>
              </a:rPr>
              <a:t>prevedono attività didattiche e di tirocinio pari</a:t>
            </a:r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 a 180 crediti  formativi universitari </a:t>
            </a:r>
            <a:r>
              <a:rPr lang="it-IT" dirty="0" smtClean="0"/>
              <a:t>e sono suddivisi in </a:t>
            </a:r>
          </a:p>
          <a:p>
            <a:pPr>
              <a:buNone/>
            </a:pPr>
            <a:r>
              <a:rPr lang="it-IT" dirty="0" smtClean="0"/>
              <a:t>cicli convenzionali </a:t>
            </a:r>
            <a:r>
              <a:rPr lang="it-IT" b="1" dirty="0" smtClean="0">
                <a:solidFill>
                  <a:srgbClr val="FF0000"/>
                </a:solidFill>
              </a:rPr>
              <a:t>(semestri); </a:t>
            </a:r>
            <a:r>
              <a:rPr lang="it-IT" dirty="0" smtClean="0"/>
              <a:t>le attività sono articolate in</a:t>
            </a:r>
          </a:p>
          <a:p>
            <a:pPr>
              <a:buNone/>
            </a:pPr>
            <a:r>
              <a:rPr lang="it-IT" dirty="0" smtClean="0"/>
              <a:t> lezioni teoriche e attività pratiche, dedicate ad attività </a:t>
            </a:r>
          </a:p>
          <a:p>
            <a:pPr>
              <a:buNone/>
            </a:pPr>
            <a:r>
              <a:rPr lang="it-IT" dirty="0" smtClean="0"/>
              <a:t>seminariali e ad apprendimento individuale o di gruppo,</a:t>
            </a:r>
          </a:p>
          <a:p>
            <a:pPr>
              <a:buNone/>
            </a:pPr>
            <a:r>
              <a:rPr lang="it-IT" dirty="0" smtClean="0"/>
              <a:t> mediante simulazioni, attività di autoapprendimento, </a:t>
            </a:r>
          </a:p>
          <a:p>
            <a:pPr>
              <a:buNone/>
            </a:pPr>
            <a:r>
              <a:rPr lang="it-IT" dirty="0" smtClean="0"/>
              <a:t>autovalutazione ed approfondimento personale, studio </a:t>
            </a:r>
          </a:p>
          <a:p>
            <a:pPr>
              <a:buNone/>
            </a:pPr>
            <a:r>
              <a:rPr lang="it-IT" dirty="0" smtClean="0"/>
              <a:t>clinico guidato, esercitazioni ed attività tutorate di </a:t>
            </a:r>
          </a:p>
          <a:p>
            <a:pPr>
              <a:buNone/>
            </a:pPr>
            <a:r>
              <a:rPr lang="it-IT" dirty="0" smtClean="0"/>
              <a:t>tirocinio ordinario, finalizzato all'applicazione delle </a:t>
            </a:r>
          </a:p>
          <a:p>
            <a:pPr>
              <a:buNone/>
            </a:pPr>
            <a:r>
              <a:rPr lang="it-IT" dirty="0" smtClean="0"/>
              <a:t>conoscenze teoriche nei singoli settori, con esami annuali.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Esami e tirocinio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6093296"/>
          </a:xfrm>
        </p:spPr>
        <p:txBody>
          <a:bodyPr>
            <a:noAutofit/>
          </a:bodyPr>
          <a:lstStyle/>
          <a:p>
            <a:r>
              <a:rPr lang="it-IT" sz="2300" dirty="0" smtClean="0"/>
              <a:t>La </a:t>
            </a:r>
            <a:r>
              <a:rPr lang="it-IT" sz="2300" b="1" dirty="0" smtClean="0">
                <a:solidFill>
                  <a:srgbClr val="FF0000"/>
                </a:solidFill>
              </a:rPr>
              <a:t>frequenza </a:t>
            </a:r>
            <a:r>
              <a:rPr lang="it-IT" sz="2300" dirty="0" smtClean="0"/>
              <a:t>alle lezioni, alle esercitazioni pratiche e ai tirocini </a:t>
            </a:r>
            <a:r>
              <a:rPr lang="it-IT" sz="2300" b="1" dirty="0" smtClean="0">
                <a:solidFill>
                  <a:srgbClr val="FF0000"/>
                </a:solidFill>
              </a:rPr>
              <a:t>è obbligatoria </a:t>
            </a:r>
            <a:r>
              <a:rPr lang="it-IT" sz="2300" dirty="0" smtClean="0"/>
              <a:t>e deve essere documentata con rilevazione delle presenze e valutazione di merito in itinere.  </a:t>
            </a:r>
          </a:p>
          <a:p>
            <a:r>
              <a:rPr lang="it-IT" sz="2300" dirty="0" smtClean="0"/>
              <a:t>Per essere ammesso all'esame finale, lo studente deve avere regolarmente frequentato i singoli Corsi integrati per un monte ore non inferiore al 75% di quello previsto ( questa percentuale dipende dalla Università), superato tutti gli esami previsti ed effettuato, con positiva valutazione, i tirocini prescritti, per complessivi 180 crediti. </a:t>
            </a:r>
          </a:p>
          <a:p>
            <a:r>
              <a:rPr lang="it-IT" sz="2300" dirty="0" smtClean="0"/>
              <a:t> La valutazione del tirocinio è effettuata al termine di ciascun anno accademico. </a:t>
            </a:r>
          </a:p>
          <a:p>
            <a:r>
              <a:rPr lang="it-IT" sz="2300" dirty="0" smtClean="0"/>
              <a:t> L'esame finale ha valore di Esame di Stato abilitante alla professione, organizzato in due sessioni in periodi concordati su base nazionale. </a:t>
            </a:r>
          </a:p>
          <a:p>
            <a:r>
              <a:rPr lang="it-IT" sz="2300" dirty="0" smtClean="0"/>
              <a:t> I 180 crediti conseguiti nel triennio sono interamente riconosciuti ai fini del prosegui- mento degli studi nei rispettivi Corsi di Laurea specialistica delle professioni sani-tarie, per lo sviluppo e l'approfondimento delle proprie abilità professionali.</a:t>
            </a:r>
            <a:endParaRPr lang="it-IT" sz="23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PROVE DI AMMISSIONE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Per l’accesso ai corsi di laurea delle professioni sanitarie, la</a:t>
            </a:r>
          </a:p>
          <a:p>
            <a:pPr>
              <a:buNone/>
            </a:pPr>
            <a:r>
              <a:rPr lang="it-IT" dirty="0" smtClean="0"/>
              <a:t> prova di ammissione è predisposta da ciascuna Università </a:t>
            </a:r>
          </a:p>
          <a:p>
            <a:pPr>
              <a:buNone/>
            </a:pPr>
            <a:r>
              <a:rPr lang="it-IT" dirty="0" smtClean="0"/>
              <a:t>ed è identica per l’accesso a tutte le tipologie dei corsi </a:t>
            </a:r>
          </a:p>
          <a:p>
            <a:pPr>
              <a:buNone/>
            </a:pPr>
            <a:r>
              <a:rPr lang="it-IT" dirty="0" smtClean="0"/>
              <a:t>attivati presso ciascun Ateneo.</a:t>
            </a:r>
          </a:p>
          <a:p>
            <a:pPr>
              <a:buNone/>
            </a:pPr>
            <a:r>
              <a:rPr lang="it-IT" dirty="0" smtClean="0"/>
              <a:t>La prova di ammissione consiste nella soluzione di </a:t>
            </a:r>
            <a:r>
              <a:rPr lang="it-IT" b="1" dirty="0" smtClean="0">
                <a:solidFill>
                  <a:srgbClr val="FF0000"/>
                </a:solidFill>
              </a:rPr>
              <a:t>60 quesiti</a:t>
            </a:r>
          </a:p>
          <a:p>
            <a:pPr>
              <a:buNone/>
            </a:pPr>
            <a:r>
              <a:rPr lang="it-IT" dirty="0" smtClean="0"/>
              <a:t> che presentano </a:t>
            </a:r>
            <a:r>
              <a:rPr lang="it-IT" b="1" dirty="0" smtClean="0">
                <a:solidFill>
                  <a:srgbClr val="FF0000"/>
                </a:solidFill>
              </a:rPr>
              <a:t>5 opzioni </a:t>
            </a:r>
            <a:r>
              <a:rPr lang="it-IT" dirty="0" smtClean="0"/>
              <a:t>di risposta, tra cui il candidato ne</a:t>
            </a:r>
          </a:p>
          <a:p>
            <a:pPr>
              <a:buNone/>
            </a:pPr>
            <a:r>
              <a:rPr lang="it-IT" dirty="0" smtClean="0"/>
              <a:t> deve individuare una soltanto. Gli argomenti della prova</a:t>
            </a:r>
          </a:p>
          <a:p>
            <a:pPr>
              <a:buNone/>
            </a:pPr>
            <a:r>
              <a:rPr lang="it-IT" dirty="0" smtClean="0"/>
              <a:t> sono:</a:t>
            </a:r>
          </a:p>
          <a:p>
            <a:r>
              <a:rPr lang="it-IT" sz="3600" b="1" dirty="0" smtClean="0">
                <a:solidFill>
                  <a:srgbClr val="FF0000"/>
                </a:solidFill>
              </a:rPr>
              <a:t>Cultura generale – 4 quesiti</a:t>
            </a:r>
          </a:p>
          <a:p>
            <a:r>
              <a:rPr lang="it-IT" sz="3600" b="1" dirty="0" smtClean="0">
                <a:solidFill>
                  <a:srgbClr val="FF0000"/>
                </a:solidFill>
              </a:rPr>
              <a:t>Ragionamento logico – 23 quesiti</a:t>
            </a:r>
          </a:p>
          <a:p>
            <a:r>
              <a:rPr lang="it-IT" sz="3600" b="1" dirty="0" smtClean="0">
                <a:solidFill>
                  <a:srgbClr val="FF0000"/>
                </a:solidFill>
              </a:rPr>
              <a:t>Biologia – 15 quesiti</a:t>
            </a:r>
          </a:p>
          <a:p>
            <a:r>
              <a:rPr lang="it-IT" sz="3600" b="1" dirty="0" smtClean="0">
                <a:solidFill>
                  <a:srgbClr val="FF0000"/>
                </a:solidFill>
              </a:rPr>
              <a:t>Chimica – 10 quesiti</a:t>
            </a:r>
          </a:p>
          <a:p>
            <a:r>
              <a:rPr lang="it-IT" sz="3600" b="1" dirty="0" smtClean="0">
                <a:solidFill>
                  <a:srgbClr val="FF0000"/>
                </a:solidFill>
              </a:rPr>
              <a:t>Fisica e Matematica – 8 quesiti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VALUTAZIONE DELLE PROVE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44644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 Per la prova di ammissione è assegnato un tempo</a:t>
            </a:r>
          </a:p>
          <a:p>
            <a:pPr>
              <a:buNone/>
            </a:pPr>
            <a:r>
              <a:rPr lang="it-IT" dirty="0" smtClean="0"/>
              <a:t> di </a:t>
            </a:r>
            <a:r>
              <a:rPr lang="it-IT" b="1" dirty="0" smtClean="0">
                <a:solidFill>
                  <a:srgbClr val="FF0000"/>
                </a:solidFill>
              </a:rPr>
              <a:t>100 minuti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Per la valutazione delle prove sono attribuibili al</a:t>
            </a:r>
          </a:p>
          <a:p>
            <a:pPr>
              <a:buNone/>
            </a:pPr>
            <a:r>
              <a:rPr lang="it-IT" dirty="0" smtClean="0"/>
              <a:t> massimo </a:t>
            </a:r>
            <a:r>
              <a:rPr lang="it-IT" b="1" dirty="0" smtClean="0">
                <a:solidFill>
                  <a:srgbClr val="FF0000"/>
                </a:solidFill>
              </a:rPr>
              <a:t>90 punti </a:t>
            </a:r>
            <a:r>
              <a:rPr lang="it-IT" dirty="0" smtClean="0"/>
              <a:t>e si tiene conto dei seguenti</a:t>
            </a:r>
          </a:p>
          <a:p>
            <a:pPr>
              <a:buNone/>
            </a:pPr>
            <a:r>
              <a:rPr lang="it-IT" dirty="0" smtClean="0"/>
              <a:t> criteri:</a:t>
            </a:r>
          </a:p>
          <a:p>
            <a:pPr lvl="0"/>
            <a:r>
              <a:rPr lang="it-IT" b="1" dirty="0" smtClean="0">
                <a:solidFill>
                  <a:srgbClr val="FF0000"/>
                </a:solidFill>
              </a:rPr>
              <a:t>1,5 </a:t>
            </a:r>
            <a:r>
              <a:rPr lang="it-IT" dirty="0" smtClean="0"/>
              <a:t>per ogni risposta esatta</a:t>
            </a:r>
          </a:p>
          <a:p>
            <a:pPr lvl="0"/>
            <a:r>
              <a:rPr lang="it-IT" b="1" dirty="0" smtClean="0">
                <a:solidFill>
                  <a:srgbClr val="FF0000"/>
                </a:solidFill>
              </a:rPr>
              <a:t>meno 0,4 </a:t>
            </a:r>
            <a:r>
              <a:rPr lang="it-IT" dirty="0" smtClean="0"/>
              <a:t>punti per ogni risposta sbagliata</a:t>
            </a:r>
          </a:p>
          <a:p>
            <a:pPr lvl="0"/>
            <a:r>
              <a:rPr lang="it-IT" b="1" dirty="0" smtClean="0">
                <a:solidFill>
                  <a:srgbClr val="FF0000"/>
                </a:solidFill>
              </a:rPr>
              <a:t>0</a:t>
            </a:r>
            <a:r>
              <a:rPr lang="it-IT" dirty="0" smtClean="0"/>
              <a:t> punti per ogni risposta non data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bando di ammissione </a:t>
            </a:r>
            <a:r>
              <a:rPr lang="it-IT" dirty="0" smtClean="0"/>
              <a:t>uscirà indicativamento</a:t>
            </a:r>
          </a:p>
          <a:p>
            <a:pPr algn="just">
              <a:buNone/>
            </a:pPr>
            <a:r>
              <a:rPr lang="it-IT" dirty="0" smtClean="0"/>
              <a:t>entro il mese di giugno ( è opportuno tenersi </a:t>
            </a:r>
          </a:p>
          <a:p>
            <a:pPr algn="just">
              <a:buNone/>
            </a:pPr>
            <a:r>
              <a:rPr lang="it-IT" dirty="0" smtClean="0"/>
              <a:t>informati )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LE PROVE DI AMMISSIONE SI TERRANNO IL </a:t>
            </a:r>
          </a:p>
          <a:p>
            <a:pPr algn="ctr">
              <a:buNone/>
            </a:pPr>
            <a:r>
              <a:rPr lang="it-IT" sz="4800" b="1" u="sng" dirty="0" smtClean="0">
                <a:solidFill>
                  <a:srgbClr val="FF0000"/>
                </a:solidFill>
              </a:rPr>
              <a:t>3 SETTEMBRE </a:t>
            </a:r>
            <a:r>
              <a:rPr lang="it-IT" sz="4800" b="1" u="sng" dirty="0" smtClean="0">
                <a:solidFill>
                  <a:srgbClr val="FF0000"/>
                </a:solidFill>
              </a:rPr>
              <a:t>2014</a:t>
            </a:r>
          </a:p>
          <a:p>
            <a:pPr algn="ctr">
              <a:buNone/>
            </a:pPr>
            <a:endParaRPr lang="it-IT" sz="48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sz="48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it-IT" sz="4800" b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Corsi preparatori per l’esame di ammissione.</a:t>
            </a:r>
          </a:p>
          <a:p>
            <a:endParaRPr lang="it-IT" b="1" dirty="0"/>
          </a:p>
          <a:p>
            <a:pPr marL="457200" lvl="1" indent="0">
              <a:buNone/>
            </a:pPr>
            <a:r>
              <a:rPr lang="it-IT" b="1" i="1" dirty="0">
                <a:solidFill>
                  <a:srgbClr val="FF0000"/>
                </a:solidFill>
              </a:rPr>
              <a:t>Quelli presso le Università </a:t>
            </a:r>
          </a:p>
          <a:p>
            <a:pPr marL="457200" lvl="1" indent="0">
              <a:buNone/>
            </a:pPr>
            <a:r>
              <a:rPr lang="it-IT" b="1" i="1" dirty="0">
                <a:solidFill>
                  <a:srgbClr val="FF0000"/>
                </a:solidFill>
              </a:rPr>
              <a:t>Quelli presso i centri di Formazione ed enti privati</a:t>
            </a:r>
          </a:p>
          <a:p>
            <a:pPr marL="457200" lvl="1" indent="0">
              <a:buNone/>
            </a:pPr>
            <a:r>
              <a:rPr lang="it-IT" b="1" i="1" dirty="0">
                <a:solidFill>
                  <a:srgbClr val="FF0000"/>
                </a:solidFill>
              </a:rPr>
              <a:t>Quelli delle Associazioni</a:t>
            </a:r>
          </a:p>
          <a:p>
            <a:pPr marL="457200" lvl="1" indent="0">
              <a:buNone/>
            </a:pPr>
            <a:r>
              <a:rPr lang="it-IT" b="1" i="1" dirty="0">
                <a:solidFill>
                  <a:srgbClr val="FF0000"/>
                </a:solidFill>
              </a:rPr>
              <a:t>Quelli dei Privati</a:t>
            </a:r>
          </a:p>
          <a:p>
            <a:pPr marL="457200" lvl="1" indent="0">
              <a:buNone/>
            </a:pPr>
            <a:endParaRPr lang="it-IT" b="1" dirty="0" smtClean="0"/>
          </a:p>
          <a:p>
            <a:pPr marL="457200" lvl="1" indent="0">
              <a:buNone/>
            </a:pPr>
            <a:endParaRPr lang="it-IT" b="1" dirty="0"/>
          </a:p>
          <a:p>
            <a:pPr marL="457200" lvl="1" indent="0">
              <a:buNone/>
            </a:pPr>
            <a:r>
              <a:rPr lang="it-IT" b="1" dirty="0" smtClean="0"/>
              <a:t>È Importante un ottimo 4° e 5° Anno</a:t>
            </a:r>
          </a:p>
          <a:p>
            <a:pPr marL="457200" lvl="1" indent="0">
              <a:buNone/>
            </a:pPr>
            <a:endParaRPr lang="it-IT" b="1" dirty="0"/>
          </a:p>
          <a:p>
            <a:pPr marL="457200" lvl="1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761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/>
            <a:r>
              <a:rPr lang="it-IT" sz="3700" dirty="0">
                <a:solidFill>
                  <a:srgbClr val="F96A1B">
                    <a:lumMod val="40000"/>
                    <a:lumOff val="60000"/>
                  </a:srgbClr>
                </a:solidFill>
                <a:hlinkClick r:id="rId2"/>
              </a:rPr>
              <a:t>Sito: www.asius.onweb.it</a:t>
            </a:r>
            <a:endParaRPr lang="it-IT" sz="3700" dirty="0">
              <a:solidFill>
                <a:srgbClr val="F96A1B">
                  <a:lumMod val="40000"/>
                  <a:lumOff val="60000"/>
                </a:srgbClr>
              </a:solidFill>
            </a:endParaRPr>
          </a:p>
          <a:p>
            <a:pPr marL="0" lvl="0" indent="0"/>
            <a:r>
              <a:rPr lang="it-IT" sz="3700" dirty="0">
                <a:solidFill>
                  <a:srgbClr val="0070C0"/>
                </a:solidFill>
              </a:rPr>
              <a:t>E-Mail: </a:t>
            </a:r>
            <a:r>
              <a:rPr lang="it-IT" sz="3700" dirty="0" smtClean="0">
                <a:solidFill>
                  <a:srgbClr val="0070C0"/>
                </a:solidFill>
                <a:hlinkClick r:id="rId3"/>
              </a:rPr>
              <a:t>sanitàsolidale@gmail.com</a:t>
            </a:r>
            <a:endParaRPr lang="it-IT" sz="3700" dirty="0" smtClean="0">
              <a:solidFill>
                <a:srgbClr val="0070C0"/>
              </a:solidFill>
            </a:endParaRPr>
          </a:p>
          <a:p>
            <a:pPr marL="0" lvl="0" indent="0"/>
            <a:endParaRPr lang="it-IT" sz="3700" b="0" dirty="0">
              <a:solidFill>
                <a:srgbClr val="0070C0"/>
              </a:solidFill>
            </a:endParaRPr>
          </a:p>
          <a:p>
            <a:pPr marL="0" lvl="0" indent="0"/>
            <a:endParaRPr lang="it-IT" sz="3700" b="0" dirty="0">
              <a:solidFill>
                <a:srgbClr val="0070C0"/>
              </a:solidFill>
            </a:endParaRP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86000" y="2408208"/>
            <a:ext cx="4572000" cy="26366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ts val="800"/>
              </a:spcBef>
            </a:pPr>
            <a:endParaRPr lang="it-IT" sz="3200" dirty="0">
              <a:solidFill>
                <a:srgbClr val="000000"/>
              </a:solidFill>
            </a:endParaRPr>
          </a:p>
          <a:p>
            <a:pPr lvl="0" algn="ctr">
              <a:spcBef>
                <a:spcPts val="800"/>
              </a:spcBef>
            </a:pPr>
            <a:r>
              <a:rPr lang="it-IT" sz="4000" dirty="0" smtClean="0">
                <a:solidFill>
                  <a:srgbClr val="000000"/>
                </a:solidFill>
              </a:rPr>
              <a:t>Via </a:t>
            </a:r>
            <a:r>
              <a:rPr lang="it-IT" sz="4000" dirty="0" err="1">
                <a:solidFill>
                  <a:srgbClr val="000000"/>
                </a:solidFill>
              </a:rPr>
              <a:t>Paternum</a:t>
            </a:r>
            <a:r>
              <a:rPr lang="it-IT" sz="4000" dirty="0">
                <a:solidFill>
                  <a:srgbClr val="000000"/>
                </a:solidFill>
              </a:rPr>
              <a:t> 179 </a:t>
            </a:r>
          </a:p>
          <a:p>
            <a:pPr lvl="0" algn="ctr">
              <a:spcBef>
                <a:spcPts val="800"/>
              </a:spcBef>
            </a:pPr>
            <a:r>
              <a:rPr lang="it-IT" sz="4000" dirty="0">
                <a:solidFill>
                  <a:srgbClr val="000000"/>
                </a:solidFill>
              </a:rPr>
              <a:t>San Pietro Patierno - Napoli</a:t>
            </a:r>
            <a:endParaRPr lang="it-IT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2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900" dirty="0" smtClean="0"/>
          </a:p>
          <a:p>
            <a:pPr algn="ctr"/>
            <a:r>
              <a:rPr lang="it-IT" sz="4400" dirty="0" smtClean="0"/>
              <a:t>L’ASIUS </a:t>
            </a:r>
          </a:p>
          <a:p>
            <a:pPr algn="ctr"/>
            <a:r>
              <a:rPr lang="it-IT" sz="4400" dirty="0"/>
              <a:t>e</a:t>
            </a:r>
            <a:endParaRPr lang="it-IT" sz="4400" dirty="0" smtClean="0"/>
          </a:p>
          <a:p>
            <a:pPr algn="ctr"/>
            <a:r>
              <a:rPr lang="it-IT" sz="4400" dirty="0" smtClean="0"/>
              <a:t>La Sapienza di Roma</a:t>
            </a:r>
          </a:p>
          <a:p>
            <a:pPr algn="ctr"/>
            <a:r>
              <a:rPr lang="it-IT" sz="4400" dirty="0" smtClean="0"/>
              <a:t>La Federico II di Napoli</a:t>
            </a:r>
          </a:p>
          <a:p>
            <a:pPr algn="ctr"/>
            <a:r>
              <a:rPr lang="it-IT" sz="4400" dirty="0" smtClean="0"/>
              <a:t>La SUN di Napoli</a:t>
            </a:r>
          </a:p>
          <a:p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118789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4800" b="1" i="1" u="sng" dirty="0" smtClean="0">
              <a:latin typeface="Algerian" pitchFamily="82" charset="0"/>
            </a:endParaRPr>
          </a:p>
          <a:p>
            <a:pPr>
              <a:buNone/>
            </a:pPr>
            <a:endParaRPr lang="it-IT" sz="4800" b="1" i="1" u="sng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it-IT" sz="4800" b="1" i="1" u="sng" dirty="0" smtClean="0">
                <a:solidFill>
                  <a:schemeClr val="tx2"/>
                </a:solidFill>
                <a:latin typeface="Algerian" pitchFamily="82" charset="0"/>
              </a:rPr>
              <a:t>GRAZIE DELL’ATTENZIONE</a:t>
            </a:r>
            <a:endParaRPr lang="it-IT" sz="4800" b="1" i="1" u="sng" dirty="0">
              <a:solidFill>
                <a:schemeClr val="tx2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5400" dirty="0" smtClean="0"/>
              <a:t>ASIUS</a:t>
            </a:r>
          </a:p>
          <a:p>
            <a:pPr marL="0" indent="0">
              <a:buNone/>
            </a:pPr>
            <a:r>
              <a:rPr lang="it-IT" sz="4800" dirty="0" smtClean="0">
                <a:solidFill>
                  <a:srgbClr val="C00000"/>
                </a:solidFill>
              </a:rPr>
              <a:t>A</a:t>
            </a:r>
            <a:r>
              <a:rPr lang="it-IT" sz="4000" b="0" dirty="0" smtClean="0"/>
              <a:t>ssociazione di </a:t>
            </a:r>
            <a:r>
              <a:rPr lang="it-IT" sz="4800" dirty="0" smtClean="0">
                <a:solidFill>
                  <a:srgbClr val="C00000"/>
                </a:solidFill>
              </a:rPr>
              <a:t>S</a:t>
            </a:r>
            <a:r>
              <a:rPr lang="it-IT" sz="4000" b="0" dirty="0" smtClean="0"/>
              <a:t>anità solidale e </a:t>
            </a:r>
          </a:p>
          <a:p>
            <a:pPr marL="0" indent="0">
              <a:buNone/>
            </a:pPr>
            <a:r>
              <a:rPr lang="it-IT" sz="4800" dirty="0" smtClean="0">
                <a:solidFill>
                  <a:srgbClr val="C00000"/>
                </a:solidFill>
              </a:rPr>
              <a:t>I</a:t>
            </a:r>
            <a:r>
              <a:rPr lang="it-IT" sz="4000" b="0" dirty="0" smtClean="0"/>
              <a:t>niziative di </a:t>
            </a:r>
            <a:r>
              <a:rPr lang="it-IT" sz="4800" dirty="0" smtClean="0">
                <a:solidFill>
                  <a:srgbClr val="C00000"/>
                </a:solidFill>
              </a:rPr>
              <a:t>U</a:t>
            </a:r>
            <a:r>
              <a:rPr lang="it-IT" sz="4000" b="0" dirty="0" smtClean="0"/>
              <a:t>tilità </a:t>
            </a:r>
            <a:r>
              <a:rPr lang="it-IT" sz="4800" dirty="0" smtClean="0">
                <a:solidFill>
                  <a:srgbClr val="C00000"/>
                </a:solidFill>
              </a:rPr>
              <a:t>S</a:t>
            </a:r>
            <a:r>
              <a:rPr lang="it-IT" sz="4000" b="0" dirty="0" smtClean="0"/>
              <a:t>ociale</a:t>
            </a:r>
          </a:p>
          <a:p>
            <a:pPr marL="0" indent="0">
              <a:buNone/>
            </a:pPr>
            <a:endParaRPr lang="it-IT" sz="1000" b="0" dirty="0"/>
          </a:p>
          <a:p>
            <a:pPr marL="0" indent="0">
              <a:buNone/>
            </a:pPr>
            <a:r>
              <a:rPr lang="it-IT" sz="4000" b="0" dirty="0" smtClean="0">
                <a:solidFill>
                  <a:schemeClr val="accent2">
                    <a:lumMod val="40000"/>
                    <a:lumOff val="60000"/>
                  </a:schemeClr>
                </a:solidFill>
                <a:hlinkClick r:id="rId2"/>
              </a:rPr>
              <a:t>Sito: www.asius.onweb.it</a:t>
            </a:r>
            <a:endParaRPr lang="it-IT" sz="4000" b="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it-IT" sz="4000" b="0" dirty="0" smtClean="0">
                <a:solidFill>
                  <a:srgbClr val="0070C0"/>
                </a:solidFill>
              </a:rPr>
              <a:t>E-Mail: sanitàsolidale@gmail.com</a:t>
            </a:r>
            <a:endParaRPr lang="it-IT" sz="4000" b="0" dirty="0" smtClean="0"/>
          </a:p>
          <a:p>
            <a:pPr marL="0" indent="0" algn="ctr">
              <a:buNone/>
            </a:pPr>
            <a:endParaRPr lang="it-IT" sz="4000" b="0" dirty="0"/>
          </a:p>
          <a:p>
            <a:pPr marL="0" indent="0" algn="ctr">
              <a:buNone/>
            </a:pPr>
            <a:r>
              <a:rPr lang="it-IT" sz="4000" b="0" dirty="0" smtClean="0"/>
              <a:t>Via </a:t>
            </a:r>
            <a:r>
              <a:rPr lang="it-IT" sz="4000" b="0" dirty="0" err="1" smtClean="0"/>
              <a:t>Paternum</a:t>
            </a:r>
            <a:r>
              <a:rPr lang="it-IT" sz="4000" b="0" dirty="0" smtClean="0"/>
              <a:t> 179 </a:t>
            </a:r>
          </a:p>
          <a:p>
            <a:pPr marL="0" indent="0" algn="ctr">
              <a:buNone/>
            </a:pPr>
            <a:r>
              <a:rPr lang="it-IT" sz="4000" b="0" dirty="0" smtClean="0"/>
              <a:t>San Pietro Patierno - Napoli</a:t>
            </a:r>
            <a:endParaRPr lang="it-IT" sz="4000" b="0" dirty="0"/>
          </a:p>
          <a:p>
            <a:pPr marL="0" indent="0" algn="ctr">
              <a:buNone/>
            </a:pPr>
            <a:endParaRPr lang="it-IT" sz="4000" b="0" dirty="0" smtClean="0"/>
          </a:p>
        </p:txBody>
      </p:sp>
    </p:spTree>
    <p:extLst>
      <p:ext uri="{BB962C8B-B14F-4D97-AF65-F5344CB8AC3E}">
        <p14:creationId xmlns:p14="http://schemas.microsoft.com/office/powerpoint/2010/main" val="40055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4860032" y="3592183"/>
            <a:ext cx="3273718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PRESENTA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9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9140000">
            <a:off x="522905" y="785726"/>
            <a:ext cx="5648623" cy="241676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it-IT" i="1" dirty="0"/>
              <a:t>Orientamento ed informazioni per I corsi per </a:t>
            </a:r>
            <a:r>
              <a:rPr lang="it-IT" i="1" dirty="0" smtClean="0"/>
              <a:t> le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1570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064896" cy="5832648"/>
          </a:xfrm>
        </p:spPr>
        <p:txBody>
          <a:bodyPr/>
          <a:lstStyle/>
          <a:p>
            <a:endParaRPr lang="it-IT" dirty="0" smtClean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sz="5400" b="1" dirty="0" smtClean="0">
                <a:solidFill>
                  <a:schemeClr val="tx1"/>
                </a:solidFill>
              </a:rPr>
              <a:t>LAUREE TRIENNALI PER LE </a:t>
            </a:r>
            <a:endParaRPr lang="it-IT" sz="5400" b="1" dirty="0" smtClean="0">
              <a:solidFill>
                <a:schemeClr val="tx1"/>
              </a:solidFill>
            </a:endParaRPr>
          </a:p>
          <a:p>
            <a:pPr algn="ctr"/>
            <a:r>
              <a:rPr lang="it-IT" sz="5400" b="1" dirty="0" smtClean="0">
                <a:solidFill>
                  <a:srgbClr val="C00000"/>
                </a:solidFill>
              </a:rPr>
              <a:t>PROFESSIONI </a:t>
            </a:r>
            <a:r>
              <a:rPr lang="it-IT" sz="5400" b="1" dirty="0" smtClean="0">
                <a:solidFill>
                  <a:srgbClr val="C00000"/>
                </a:solidFill>
              </a:rPr>
              <a:t>SANITARIE</a:t>
            </a:r>
          </a:p>
          <a:p>
            <a:endParaRPr lang="it-IT" sz="5400" b="1" dirty="0">
              <a:solidFill>
                <a:srgbClr val="FF0000"/>
              </a:solidFill>
            </a:endParaRPr>
          </a:p>
          <a:p>
            <a:r>
              <a:rPr lang="it-IT" sz="1800" b="1" dirty="0" smtClean="0">
                <a:solidFill>
                  <a:srgbClr val="FF0000"/>
                </a:solidFill>
              </a:rPr>
              <a:t>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COSA SONO LE PROFESSIONI SANITARIE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125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3600" dirty="0"/>
              <a:t>Le </a:t>
            </a:r>
            <a:r>
              <a:rPr lang="it-IT" sz="3600" b="1" dirty="0" smtClean="0">
                <a:solidFill>
                  <a:srgbClr val="FF0000"/>
                </a:solidFill>
              </a:rPr>
              <a:t>professioni sanitarie</a:t>
            </a:r>
            <a:r>
              <a:rPr lang="it-IT" sz="3600" dirty="0">
                <a:solidFill>
                  <a:srgbClr val="FF0000"/>
                </a:solidFill>
              </a:rPr>
              <a:t> </a:t>
            </a:r>
            <a:r>
              <a:rPr lang="it-IT" sz="3600" dirty="0"/>
              <a:t>nell'ordinamento </a:t>
            </a:r>
            <a:endParaRPr lang="it-IT" sz="3600" dirty="0" smtClean="0"/>
          </a:p>
          <a:p>
            <a:pPr algn="just">
              <a:buNone/>
            </a:pPr>
            <a:r>
              <a:rPr lang="it-IT" sz="3600" dirty="0" smtClean="0"/>
              <a:t>Italiano sono </a:t>
            </a:r>
            <a:r>
              <a:rPr lang="it-IT" sz="3600" dirty="0"/>
              <a:t>tutte quelle professioni i </a:t>
            </a:r>
            <a:r>
              <a:rPr lang="it-IT" sz="3600" dirty="0" smtClean="0"/>
              <a:t>cui</a:t>
            </a:r>
          </a:p>
          <a:p>
            <a:pPr algn="just">
              <a:buNone/>
            </a:pPr>
            <a:r>
              <a:rPr lang="it-IT" sz="3600" dirty="0" smtClean="0"/>
              <a:t>operatori, in </a:t>
            </a:r>
            <a:r>
              <a:rPr lang="it-IT" sz="3600" dirty="0"/>
              <a:t>forza di un titolo abilitante </a:t>
            </a:r>
            <a:endParaRPr lang="it-IT" sz="3600" dirty="0" smtClean="0"/>
          </a:p>
          <a:p>
            <a:pPr algn="just">
              <a:buNone/>
            </a:pPr>
            <a:r>
              <a:rPr lang="it-IT" sz="3600" dirty="0" smtClean="0"/>
              <a:t>rilasciato/riconosciuto </a:t>
            </a:r>
            <a:r>
              <a:rPr lang="it-IT" sz="3600" dirty="0"/>
              <a:t>dalla </a:t>
            </a:r>
            <a:r>
              <a:rPr lang="it-IT" sz="3600" dirty="0" smtClean="0"/>
              <a:t>Repubblica</a:t>
            </a:r>
          </a:p>
          <a:p>
            <a:pPr algn="just">
              <a:buNone/>
            </a:pPr>
            <a:r>
              <a:rPr lang="it-IT" sz="3600" dirty="0" smtClean="0"/>
              <a:t> Italiana, lavorano in campo sanitario</a:t>
            </a:r>
          </a:p>
          <a:p>
            <a:pPr algn="just">
              <a:buNone/>
            </a:pPr>
            <a:r>
              <a:rPr lang="it-IT" sz="3600" dirty="0" smtClean="0"/>
              <a:t> svolgendo attività di prevenzione,</a:t>
            </a:r>
          </a:p>
          <a:p>
            <a:pPr algn="just">
              <a:buNone/>
            </a:pPr>
            <a:r>
              <a:rPr lang="it-IT" sz="3600" dirty="0" smtClean="0"/>
              <a:t> diagnosi, assistenza, cura e riabilitazione. </a:t>
            </a:r>
          </a:p>
          <a:p>
            <a:pPr algn="just">
              <a:buNone/>
            </a:pPr>
            <a:endParaRPr lang="it-IT" sz="36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sz="3600" dirty="0"/>
              <a:t>Esse sono esclusivamente di </a:t>
            </a:r>
            <a:r>
              <a:rPr lang="it-IT" sz="3600" dirty="0" smtClean="0">
                <a:solidFill>
                  <a:srgbClr val="C00000"/>
                </a:solidFill>
              </a:rPr>
              <a:t>livello</a:t>
            </a:r>
          </a:p>
          <a:p>
            <a:pPr algn="just">
              <a:buNone/>
            </a:pPr>
            <a:r>
              <a:rPr lang="it-IT" sz="3600" dirty="0" smtClean="0">
                <a:solidFill>
                  <a:srgbClr val="C00000"/>
                </a:solidFill>
              </a:rPr>
              <a:t> universitario</a:t>
            </a:r>
            <a:r>
              <a:rPr lang="it-IT" sz="3600" dirty="0" smtClean="0"/>
              <a:t>,sono </a:t>
            </a:r>
            <a:r>
              <a:rPr lang="it-IT" sz="3600" dirty="0"/>
              <a:t>poste sotto la </a:t>
            </a:r>
            <a:r>
              <a:rPr lang="it-IT" sz="3600" dirty="0" smtClean="0"/>
              <a:t>vigilanza</a:t>
            </a:r>
          </a:p>
          <a:p>
            <a:pPr algn="just">
              <a:buNone/>
            </a:pPr>
            <a:r>
              <a:rPr lang="it-IT" sz="3600" dirty="0" smtClean="0"/>
              <a:t> </a:t>
            </a:r>
            <a:r>
              <a:rPr lang="it-IT" sz="3600" dirty="0"/>
              <a:t>del </a:t>
            </a:r>
            <a:r>
              <a:rPr lang="it-IT" sz="3600" dirty="0" smtClean="0">
                <a:solidFill>
                  <a:srgbClr val="C00000"/>
                </a:solidFill>
              </a:rPr>
              <a:t>Ministero della Salute</a:t>
            </a:r>
            <a:r>
              <a:rPr lang="it-IT" sz="3600" dirty="0" smtClean="0"/>
              <a:t>, </a:t>
            </a:r>
            <a:r>
              <a:rPr lang="it-IT" sz="3600" dirty="0"/>
              <a:t>e per </a:t>
            </a:r>
            <a:r>
              <a:rPr lang="it-IT" sz="3600" dirty="0" smtClean="0"/>
              <a:t>esercitare</a:t>
            </a:r>
          </a:p>
          <a:p>
            <a:pPr algn="just">
              <a:buNone/>
            </a:pPr>
            <a:r>
              <a:rPr lang="it-IT" sz="3600" dirty="0" smtClean="0"/>
              <a:t> </a:t>
            </a:r>
            <a:r>
              <a:rPr lang="it-IT" sz="3600" dirty="0"/>
              <a:t>una di esse occorre aver conseguito </a:t>
            </a:r>
            <a:r>
              <a:rPr lang="it-IT" sz="3600" dirty="0" smtClean="0"/>
              <a:t>una</a:t>
            </a:r>
          </a:p>
          <a:p>
            <a:pPr algn="just">
              <a:buNone/>
            </a:pPr>
            <a:r>
              <a:rPr lang="it-IT" sz="3600" dirty="0" smtClean="0"/>
              <a:t> </a:t>
            </a:r>
            <a:r>
              <a:rPr lang="it-IT" sz="3600" dirty="0">
                <a:solidFill>
                  <a:srgbClr val="C00000"/>
                </a:solidFill>
              </a:rPr>
              <a:t>laurea</a:t>
            </a:r>
            <a:r>
              <a:rPr lang="it-IT" sz="3600" dirty="0"/>
              <a:t> ed aver superato un </a:t>
            </a:r>
            <a:r>
              <a:rPr lang="it-IT" sz="3600" dirty="0">
                <a:solidFill>
                  <a:srgbClr val="C00000"/>
                </a:solidFill>
              </a:rPr>
              <a:t>esame di </a:t>
            </a:r>
            <a:r>
              <a:rPr lang="it-IT" sz="3600" dirty="0" smtClean="0">
                <a:solidFill>
                  <a:srgbClr val="C00000"/>
                </a:solidFill>
              </a:rPr>
              <a:t>Stato</a:t>
            </a:r>
          </a:p>
          <a:p>
            <a:pPr algn="just">
              <a:buNone/>
            </a:pPr>
            <a:r>
              <a:rPr lang="it-IT" sz="3600" dirty="0" smtClean="0"/>
              <a:t> </a:t>
            </a:r>
            <a:r>
              <a:rPr lang="it-IT" sz="3600" dirty="0"/>
              <a:t>per l'abilitazione alla relativa </a:t>
            </a:r>
            <a:r>
              <a:rPr lang="it-IT" sz="3600" dirty="0" smtClean="0"/>
              <a:t>professione.</a:t>
            </a:r>
          </a:p>
          <a:p>
            <a:pPr algn="just">
              <a:buNone/>
            </a:pPr>
            <a:r>
              <a:rPr lang="it-IT" sz="3600" dirty="0" smtClean="0"/>
              <a:t>Le principali Professioni Sanitarie sono:</a:t>
            </a:r>
            <a:endParaRPr lang="it-IT" sz="3600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480720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C00000"/>
                </a:solidFill>
              </a:rPr>
              <a:t>Assistente sanitario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Dietistica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Educatore professionale sanitario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Fisioterapia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Igiene Dentale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Infermieristica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Ostetricia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Tecnica della riabilitazione psichiatrica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Tecniche della prevenzione dell’ambiente e nei luoghi di lavoro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Tecnico di laboratorio biomedico</a:t>
            </a:r>
          </a:p>
          <a:p>
            <a:r>
              <a:rPr lang="it-IT" sz="2000" b="1" dirty="0">
                <a:solidFill>
                  <a:srgbClr val="C00000"/>
                </a:solidFill>
              </a:rPr>
              <a:t>Tecniche di radiologia medica, per immagini e radioterapia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Tra le professioni elencate, sicuramente le più</a:t>
            </a:r>
          </a:p>
          <a:p>
            <a:pPr>
              <a:buNone/>
            </a:pPr>
            <a:r>
              <a:rPr lang="it-IT" dirty="0" smtClean="0"/>
              <a:t> note e nello stesso tempo anche le più richieste</a:t>
            </a:r>
          </a:p>
          <a:p>
            <a:pPr>
              <a:buNone/>
            </a:pPr>
            <a:r>
              <a:rPr lang="it-IT" dirty="0" smtClean="0"/>
              <a:t> e quindi anche le più seguite da dai giovani</a:t>
            </a:r>
          </a:p>
          <a:p>
            <a:pPr>
              <a:buNone/>
            </a:pPr>
            <a:r>
              <a:rPr lang="it-IT" dirty="0" smtClean="0"/>
              <a:t> trovano un posto di rilievo le :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Infermieristica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Fisioterapia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Tecniche di radiologia medica, per immagini e radioterapia</a:t>
            </a:r>
          </a:p>
          <a:p>
            <a:r>
              <a:rPr lang="it-IT" sz="2400" b="1" dirty="0" smtClean="0">
                <a:solidFill>
                  <a:srgbClr val="C00000"/>
                </a:solidFill>
              </a:rPr>
              <a:t>Ostetricia</a:t>
            </a:r>
          </a:p>
          <a:p>
            <a:pPr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N.B.</a:t>
            </a:r>
            <a:r>
              <a:rPr lang="it-IT" sz="2400" dirty="0" smtClean="0"/>
              <a:t> Si rimanda lo studente a personali approfondimenti per </a:t>
            </a:r>
            <a:r>
              <a:rPr lang="it-IT" sz="2400" dirty="0" smtClean="0"/>
              <a:t>le altre </a:t>
            </a:r>
            <a:r>
              <a:rPr lang="it-IT" sz="2400" dirty="0" smtClean="0"/>
              <a:t>professioni consultando le linee guida delle facoltà </a:t>
            </a:r>
            <a:r>
              <a:rPr lang="it-IT" sz="2400" dirty="0" smtClean="0"/>
              <a:t>   di riferimento.</a:t>
            </a:r>
            <a:endParaRPr lang="it-IT" sz="2400" dirty="0" smtClean="0"/>
          </a:p>
          <a:p>
            <a:endParaRPr lang="it-IT" b="1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188</TotalTime>
  <Words>825</Words>
  <Application>Microsoft Office PowerPoint</Application>
  <PresentationFormat>Presentazione su schermo (4:3)</PresentationFormat>
  <Paragraphs>182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Angoli</vt:lpstr>
      <vt:lpstr>Presentazione standard di PowerPoint</vt:lpstr>
      <vt:lpstr>Presentazione standard di PowerPoint</vt:lpstr>
      <vt:lpstr>Presentazione standard di PowerPoint</vt:lpstr>
      <vt:lpstr>Orientamento ed informazioni per I corsi per  le </vt:lpstr>
      <vt:lpstr>Presentazione standard di PowerPoint</vt:lpstr>
      <vt:lpstr>COSA SONO LE PROFESSIONI SANITARIE</vt:lpstr>
      <vt:lpstr>Presentazione standard di PowerPoint</vt:lpstr>
      <vt:lpstr>Presentazione standard di PowerPoint</vt:lpstr>
      <vt:lpstr>Presentazione standard di PowerPoint</vt:lpstr>
      <vt:lpstr>INFERMIERISTICA</vt:lpstr>
      <vt:lpstr>FISIOTERAPIA</vt:lpstr>
      <vt:lpstr>Tecniche di radiologia medica, per immagini e radioterapia</vt:lpstr>
      <vt:lpstr>OSTETRICIA</vt:lpstr>
      <vt:lpstr>ORDINAMENTO DEGLI STUDI</vt:lpstr>
      <vt:lpstr>Esami e tirocinio</vt:lpstr>
      <vt:lpstr>PROVE DI AMMISSIONE</vt:lpstr>
      <vt:lpstr>VALUTAZIONE DELLE PROVE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ITIS GALVANI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DSGA</dc:creator>
  <cp:lastModifiedBy>Pasquale Sannino</cp:lastModifiedBy>
  <cp:revision>36</cp:revision>
  <dcterms:created xsi:type="dcterms:W3CDTF">2014-03-09T09:38:53Z</dcterms:created>
  <dcterms:modified xsi:type="dcterms:W3CDTF">2014-03-10T08:54:33Z</dcterms:modified>
</cp:coreProperties>
</file>